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DD0EDDA-400F-471C-BBEA-9AC997C7BDA9}" type="datetimeFigureOut">
              <a:rPr lang="en-IN" smtClean="0"/>
              <a:t>08-04-2023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A37D37-9353-4C4E-9A8C-2AB395E70EB0}" type="slidenum">
              <a:rPr lang="en-IN" smtClean="0"/>
              <a:t>‹#›</a:t>
            </a:fld>
            <a:endParaRPr lang="en-IN"/>
          </a:p>
        </p:txBody>
      </p:sp>
    </p:spTree>
    <p:extLst>
      <p:ext uri="{BB962C8B-B14F-4D97-AF65-F5344CB8AC3E}">
        <p14:creationId xmlns:p14="http://schemas.microsoft.com/office/powerpoint/2010/main" val="2151882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DD0EDDA-400F-471C-BBEA-9AC997C7BDA9}" type="datetimeFigureOut">
              <a:rPr lang="en-IN" smtClean="0"/>
              <a:t>08-04-2023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2A37D37-9353-4C4E-9A8C-2AB395E70EB0}" type="slidenum">
              <a:rPr lang="en-IN" smtClean="0"/>
              <a:t>‹#›</a:t>
            </a:fld>
            <a:endParaRPr lang="en-IN"/>
          </a:p>
        </p:txBody>
      </p:sp>
    </p:spTree>
    <p:extLst>
      <p:ext uri="{BB962C8B-B14F-4D97-AF65-F5344CB8AC3E}">
        <p14:creationId xmlns:p14="http://schemas.microsoft.com/office/powerpoint/2010/main" val="2874208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DD0EDDA-400F-471C-BBEA-9AC997C7BDA9}" type="datetimeFigureOut">
              <a:rPr lang="en-IN" smtClean="0"/>
              <a:t>08-04-2023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A37D37-9353-4C4E-9A8C-2AB395E70EB0}" type="slidenum">
              <a:rPr lang="en-IN" smtClean="0"/>
              <a:t>‹#›</a:t>
            </a:fld>
            <a:endParaRPr lang="en-IN"/>
          </a:p>
        </p:txBody>
      </p:sp>
    </p:spTree>
    <p:extLst>
      <p:ext uri="{BB962C8B-B14F-4D97-AF65-F5344CB8AC3E}">
        <p14:creationId xmlns:p14="http://schemas.microsoft.com/office/powerpoint/2010/main" val="571225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DD0EDDA-400F-471C-BBEA-9AC997C7BDA9}" type="datetimeFigureOut">
              <a:rPr lang="en-IN" smtClean="0"/>
              <a:t>08-04-2023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A37D37-9353-4C4E-9A8C-2AB395E70EB0}" type="slidenum">
              <a:rPr lang="en-IN" smtClean="0"/>
              <a:t>‹#›</a:t>
            </a:fld>
            <a:endParaRPr lang="en-IN"/>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143594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DD0EDDA-400F-471C-BBEA-9AC997C7BDA9}" type="datetimeFigureOut">
              <a:rPr lang="en-IN" smtClean="0"/>
              <a:t>08-04-2023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A37D37-9353-4C4E-9A8C-2AB395E70EB0}" type="slidenum">
              <a:rPr lang="en-IN" smtClean="0"/>
              <a:t>‹#›</a:t>
            </a:fld>
            <a:endParaRPr lang="en-IN"/>
          </a:p>
        </p:txBody>
      </p:sp>
    </p:spTree>
    <p:extLst>
      <p:ext uri="{BB962C8B-B14F-4D97-AF65-F5344CB8AC3E}">
        <p14:creationId xmlns:p14="http://schemas.microsoft.com/office/powerpoint/2010/main" val="7624494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DD0EDDA-400F-471C-BBEA-9AC997C7BDA9}" type="datetimeFigureOut">
              <a:rPr lang="en-IN" smtClean="0"/>
              <a:t>08-04-2023</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A37D37-9353-4C4E-9A8C-2AB395E70EB0}" type="slidenum">
              <a:rPr lang="en-IN" smtClean="0"/>
              <a:t>‹#›</a:t>
            </a:fld>
            <a:endParaRPr lang="en-IN"/>
          </a:p>
        </p:txBody>
      </p:sp>
    </p:spTree>
    <p:extLst>
      <p:ext uri="{BB962C8B-B14F-4D97-AF65-F5344CB8AC3E}">
        <p14:creationId xmlns:p14="http://schemas.microsoft.com/office/powerpoint/2010/main" val="32295123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DD0EDDA-400F-471C-BBEA-9AC997C7BDA9}" type="datetimeFigureOut">
              <a:rPr lang="en-IN" smtClean="0"/>
              <a:t>08-04-2023</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A37D37-9353-4C4E-9A8C-2AB395E70EB0}" type="slidenum">
              <a:rPr lang="en-IN" smtClean="0"/>
              <a:t>‹#›</a:t>
            </a:fld>
            <a:endParaRPr lang="en-IN"/>
          </a:p>
        </p:txBody>
      </p:sp>
    </p:spTree>
    <p:extLst>
      <p:ext uri="{BB962C8B-B14F-4D97-AF65-F5344CB8AC3E}">
        <p14:creationId xmlns:p14="http://schemas.microsoft.com/office/powerpoint/2010/main" val="28932203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D0EDDA-400F-471C-BBEA-9AC997C7BDA9}" type="datetimeFigureOut">
              <a:rPr lang="en-IN" smtClean="0"/>
              <a:t>08-04-2023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A37D37-9353-4C4E-9A8C-2AB395E70EB0}" type="slidenum">
              <a:rPr lang="en-IN" smtClean="0"/>
              <a:t>‹#›</a:t>
            </a:fld>
            <a:endParaRPr lang="en-IN"/>
          </a:p>
        </p:txBody>
      </p:sp>
    </p:spTree>
    <p:extLst>
      <p:ext uri="{BB962C8B-B14F-4D97-AF65-F5344CB8AC3E}">
        <p14:creationId xmlns:p14="http://schemas.microsoft.com/office/powerpoint/2010/main" val="359809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D0EDDA-400F-471C-BBEA-9AC997C7BDA9}" type="datetimeFigureOut">
              <a:rPr lang="en-IN" smtClean="0"/>
              <a:t>08-04-2023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A37D37-9353-4C4E-9A8C-2AB395E70EB0}" type="slidenum">
              <a:rPr lang="en-IN" smtClean="0"/>
              <a:t>‹#›</a:t>
            </a:fld>
            <a:endParaRPr lang="en-IN"/>
          </a:p>
        </p:txBody>
      </p:sp>
    </p:spTree>
    <p:extLst>
      <p:ext uri="{BB962C8B-B14F-4D97-AF65-F5344CB8AC3E}">
        <p14:creationId xmlns:p14="http://schemas.microsoft.com/office/powerpoint/2010/main" val="1169868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ADD0EDDA-400F-471C-BBEA-9AC997C7BDA9}" type="datetimeFigureOut">
              <a:rPr lang="en-IN" smtClean="0"/>
              <a:t>08-04-2023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A37D37-9353-4C4E-9A8C-2AB395E70EB0}" type="slidenum">
              <a:rPr lang="en-IN" smtClean="0"/>
              <a:t>‹#›</a:t>
            </a:fld>
            <a:endParaRPr lang="en-IN"/>
          </a:p>
        </p:txBody>
      </p:sp>
    </p:spTree>
    <p:extLst>
      <p:ext uri="{BB962C8B-B14F-4D97-AF65-F5344CB8AC3E}">
        <p14:creationId xmlns:p14="http://schemas.microsoft.com/office/powerpoint/2010/main" val="958220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DD0EDDA-400F-471C-BBEA-9AC997C7BDA9}" type="datetimeFigureOut">
              <a:rPr lang="en-IN" smtClean="0"/>
              <a:t>08-04-2023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A37D37-9353-4C4E-9A8C-2AB395E70EB0}" type="slidenum">
              <a:rPr lang="en-IN" smtClean="0"/>
              <a:t>‹#›</a:t>
            </a:fld>
            <a:endParaRPr lang="en-IN"/>
          </a:p>
        </p:txBody>
      </p:sp>
    </p:spTree>
    <p:extLst>
      <p:ext uri="{BB962C8B-B14F-4D97-AF65-F5344CB8AC3E}">
        <p14:creationId xmlns:p14="http://schemas.microsoft.com/office/powerpoint/2010/main" val="3949099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DD0EDDA-400F-471C-BBEA-9AC997C7BDA9}" type="datetimeFigureOut">
              <a:rPr lang="en-IN" smtClean="0"/>
              <a:t>08-04-2023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2A37D37-9353-4C4E-9A8C-2AB395E70EB0}" type="slidenum">
              <a:rPr lang="en-IN" smtClean="0"/>
              <a:t>‹#›</a:t>
            </a:fld>
            <a:endParaRPr lang="en-IN"/>
          </a:p>
        </p:txBody>
      </p:sp>
    </p:spTree>
    <p:extLst>
      <p:ext uri="{BB962C8B-B14F-4D97-AF65-F5344CB8AC3E}">
        <p14:creationId xmlns:p14="http://schemas.microsoft.com/office/powerpoint/2010/main" val="4252710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D0EDDA-400F-471C-BBEA-9AC997C7BDA9}" type="datetimeFigureOut">
              <a:rPr lang="en-IN" smtClean="0"/>
              <a:t>08-04-2023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2A37D37-9353-4C4E-9A8C-2AB395E70EB0}" type="slidenum">
              <a:rPr lang="en-IN" smtClean="0"/>
              <a:t>‹#›</a:t>
            </a:fld>
            <a:endParaRPr lang="en-IN"/>
          </a:p>
        </p:txBody>
      </p:sp>
    </p:spTree>
    <p:extLst>
      <p:ext uri="{BB962C8B-B14F-4D97-AF65-F5344CB8AC3E}">
        <p14:creationId xmlns:p14="http://schemas.microsoft.com/office/powerpoint/2010/main" val="1552133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ADD0EDDA-400F-471C-BBEA-9AC997C7BDA9}" type="datetimeFigureOut">
              <a:rPr lang="en-IN" smtClean="0"/>
              <a:t>08-04-2023</a:t>
            </a:fld>
            <a:endParaRPr lang="en-IN"/>
          </a:p>
        </p:txBody>
      </p:sp>
      <p:sp>
        <p:nvSpPr>
          <p:cNvPr id="5" name="Footer Placeholder 3"/>
          <p:cNvSpPr>
            <a:spLocks noGrp="1"/>
          </p:cNvSpPr>
          <p:nvPr>
            <p:ph type="ftr" sz="quarter" idx="11"/>
          </p:nvPr>
        </p:nvSpPr>
        <p:spPr/>
        <p:txBody>
          <a:bodyPr/>
          <a:lstStyle/>
          <a:p>
            <a:endParaRPr lang="en-IN"/>
          </a:p>
        </p:txBody>
      </p:sp>
      <p:sp>
        <p:nvSpPr>
          <p:cNvPr id="6" name="Slide Number Placeholder 4"/>
          <p:cNvSpPr>
            <a:spLocks noGrp="1"/>
          </p:cNvSpPr>
          <p:nvPr>
            <p:ph type="sldNum" sz="quarter" idx="12"/>
          </p:nvPr>
        </p:nvSpPr>
        <p:spPr/>
        <p:txBody>
          <a:bodyPr/>
          <a:lstStyle/>
          <a:p>
            <a:fld id="{82A37D37-9353-4C4E-9A8C-2AB395E70EB0}" type="slidenum">
              <a:rPr lang="en-IN" smtClean="0"/>
              <a:t>‹#›</a:t>
            </a:fld>
            <a:endParaRPr lang="en-IN"/>
          </a:p>
        </p:txBody>
      </p:sp>
    </p:spTree>
    <p:extLst>
      <p:ext uri="{BB962C8B-B14F-4D97-AF65-F5344CB8AC3E}">
        <p14:creationId xmlns:p14="http://schemas.microsoft.com/office/powerpoint/2010/main" val="108817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DD0EDDA-400F-471C-BBEA-9AC997C7BDA9}" type="datetimeFigureOut">
              <a:rPr lang="en-IN" smtClean="0"/>
              <a:t>08-04-2023</a:t>
            </a:fld>
            <a:endParaRPr lang="en-IN"/>
          </a:p>
        </p:txBody>
      </p:sp>
      <p:sp>
        <p:nvSpPr>
          <p:cNvPr id="5" name="Footer Placeholder 2"/>
          <p:cNvSpPr>
            <a:spLocks noGrp="1"/>
          </p:cNvSpPr>
          <p:nvPr>
            <p:ph type="ftr" sz="quarter" idx="11"/>
          </p:nvPr>
        </p:nvSpPr>
        <p:spPr/>
        <p:txBody>
          <a:bodyPr/>
          <a:lstStyle/>
          <a:p>
            <a:endParaRPr lang="en-IN"/>
          </a:p>
        </p:txBody>
      </p:sp>
      <p:sp>
        <p:nvSpPr>
          <p:cNvPr id="6" name="Slide Number Placeholder 3"/>
          <p:cNvSpPr>
            <a:spLocks noGrp="1"/>
          </p:cNvSpPr>
          <p:nvPr>
            <p:ph type="sldNum" sz="quarter" idx="12"/>
          </p:nvPr>
        </p:nvSpPr>
        <p:spPr/>
        <p:txBody>
          <a:bodyPr/>
          <a:lstStyle/>
          <a:p>
            <a:fld id="{82A37D37-9353-4C4E-9A8C-2AB395E70EB0}" type="slidenum">
              <a:rPr lang="en-IN" smtClean="0"/>
              <a:t>‹#›</a:t>
            </a:fld>
            <a:endParaRPr lang="en-IN"/>
          </a:p>
        </p:txBody>
      </p:sp>
    </p:spTree>
    <p:extLst>
      <p:ext uri="{BB962C8B-B14F-4D97-AF65-F5344CB8AC3E}">
        <p14:creationId xmlns:p14="http://schemas.microsoft.com/office/powerpoint/2010/main" val="1398541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ADD0EDDA-400F-471C-BBEA-9AC997C7BDA9}" type="datetimeFigureOut">
              <a:rPr lang="en-IN" smtClean="0"/>
              <a:t>08-04-2023</a:t>
            </a:fld>
            <a:endParaRPr lang="en-IN"/>
          </a:p>
        </p:txBody>
      </p:sp>
      <p:sp>
        <p:nvSpPr>
          <p:cNvPr id="5" name="Footer Placeholder 5"/>
          <p:cNvSpPr>
            <a:spLocks noGrp="1"/>
          </p:cNvSpPr>
          <p:nvPr>
            <p:ph type="ftr" sz="quarter" idx="11"/>
          </p:nvPr>
        </p:nvSpPr>
        <p:spPr/>
        <p:txBody>
          <a:bodyPr/>
          <a:lstStyle/>
          <a:p>
            <a:endParaRPr lang="en-IN"/>
          </a:p>
        </p:txBody>
      </p:sp>
      <p:sp>
        <p:nvSpPr>
          <p:cNvPr id="6" name="Slide Number Placeholder 6"/>
          <p:cNvSpPr>
            <a:spLocks noGrp="1"/>
          </p:cNvSpPr>
          <p:nvPr>
            <p:ph type="sldNum" sz="quarter" idx="12"/>
          </p:nvPr>
        </p:nvSpPr>
        <p:spPr/>
        <p:txBody>
          <a:bodyPr/>
          <a:lstStyle/>
          <a:p>
            <a:fld id="{82A37D37-9353-4C4E-9A8C-2AB395E70EB0}" type="slidenum">
              <a:rPr lang="en-IN" smtClean="0"/>
              <a:t>‹#›</a:t>
            </a:fld>
            <a:endParaRPr lang="en-IN"/>
          </a:p>
        </p:txBody>
      </p:sp>
    </p:spTree>
    <p:extLst>
      <p:ext uri="{BB962C8B-B14F-4D97-AF65-F5344CB8AC3E}">
        <p14:creationId xmlns:p14="http://schemas.microsoft.com/office/powerpoint/2010/main" val="3962957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DD0EDDA-400F-471C-BBEA-9AC997C7BDA9}" type="datetimeFigureOut">
              <a:rPr lang="en-IN" smtClean="0"/>
              <a:t>08-04-2023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2A37D37-9353-4C4E-9A8C-2AB395E70EB0}" type="slidenum">
              <a:rPr lang="en-IN" smtClean="0"/>
              <a:t>‹#›</a:t>
            </a:fld>
            <a:endParaRPr lang="en-IN"/>
          </a:p>
        </p:txBody>
      </p:sp>
    </p:spTree>
    <p:extLst>
      <p:ext uri="{BB962C8B-B14F-4D97-AF65-F5344CB8AC3E}">
        <p14:creationId xmlns:p14="http://schemas.microsoft.com/office/powerpoint/2010/main" val="3268345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DD0EDDA-400F-471C-BBEA-9AC997C7BDA9}" type="datetimeFigureOut">
              <a:rPr lang="en-IN" smtClean="0"/>
              <a:t>08-04-2023</a:t>
            </a:fld>
            <a:endParaRPr lang="en-IN"/>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IN"/>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2A37D37-9353-4C4E-9A8C-2AB395E70EB0}" type="slidenum">
              <a:rPr lang="en-IN" smtClean="0"/>
              <a:t>‹#›</a:t>
            </a:fld>
            <a:endParaRPr lang="en-IN"/>
          </a:p>
        </p:txBody>
      </p:sp>
    </p:spTree>
    <p:extLst>
      <p:ext uri="{BB962C8B-B14F-4D97-AF65-F5344CB8AC3E}">
        <p14:creationId xmlns:p14="http://schemas.microsoft.com/office/powerpoint/2010/main" val="284813507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612571" y="1828800"/>
            <a:ext cx="7889965" cy="2288481"/>
          </a:xfrm>
          <a:prstGeom prst="rect">
            <a:avLst/>
          </a:prstGeom>
        </p:spPr>
      </p:pic>
      <p:sp>
        <p:nvSpPr>
          <p:cNvPr id="6" name="TextBox 5">
            <a:extLst>
              <a:ext uri="{FF2B5EF4-FFF2-40B4-BE49-F238E27FC236}">
                <a16:creationId xmlns:a16="http://schemas.microsoft.com/office/drawing/2014/main" id="{9D2C8DFE-E827-7C2B-2A83-2304FA41EB8C}"/>
              </a:ext>
            </a:extLst>
          </p:cNvPr>
          <p:cNvSpPr txBox="1"/>
          <p:nvPr/>
        </p:nvSpPr>
        <p:spPr>
          <a:xfrm flipH="1">
            <a:off x="8621485" y="4117281"/>
            <a:ext cx="3146184" cy="1754326"/>
          </a:xfrm>
          <a:prstGeom prst="rect">
            <a:avLst/>
          </a:prstGeom>
          <a:noFill/>
        </p:spPr>
        <p:txBody>
          <a:bodyPr wrap="square" rtlCol="0">
            <a:spAutoFit/>
          </a:bodyPr>
          <a:lstStyle/>
          <a:p>
            <a:pPr algn="l"/>
            <a:r>
              <a:rPr lang="en-IN" b="1" dirty="0">
                <a:solidFill>
                  <a:srgbClr val="FFFF00"/>
                </a:solidFill>
                <a:latin typeface="Times New Roman" panose="02020603050405020304" pitchFamily="18" charset="0"/>
                <a:cs typeface="Times New Roman" panose="02020603050405020304" pitchFamily="18" charset="0"/>
              </a:rPr>
              <a:t>K. </a:t>
            </a:r>
            <a:r>
              <a:rPr lang="en-IN" b="1" dirty="0" err="1">
                <a:solidFill>
                  <a:srgbClr val="FFFF00"/>
                </a:solidFill>
                <a:latin typeface="Times New Roman" panose="02020603050405020304" pitchFamily="18" charset="0"/>
                <a:cs typeface="Times New Roman" panose="02020603050405020304" pitchFamily="18" charset="0"/>
              </a:rPr>
              <a:t>Nisha</a:t>
            </a:r>
            <a:endParaRPr lang="en-IN" b="1" dirty="0">
              <a:solidFill>
                <a:srgbClr val="FFFF00"/>
              </a:solidFill>
              <a:latin typeface="Times New Roman" panose="02020603050405020304" pitchFamily="18" charset="0"/>
              <a:cs typeface="Times New Roman" panose="02020603050405020304" pitchFamily="18" charset="0"/>
            </a:endParaRPr>
          </a:p>
          <a:p>
            <a:pPr algn="l"/>
            <a:r>
              <a:rPr lang="en-IN" b="1" dirty="0">
                <a:solidFill>
                  <a:srgbClr val="FFFF00"/>
                </a:solidFill>
                <a:latin typeface="Times New Roman" panose="02020603050405020304" pitchFamily="18" charset="0"/>
                <a:cs typeface="Times New Roman" panose="02020603050405020304" pitchFamily="18" charset="0"/>
              </a:rPr>
              <a:t>Assistant Professor </a:t>
            </a:r>
          </a:p>
          <a:p>
            <a:pPr algn="l"/>
            <a:r>
              <a:rPr lang="en-IN" b="1" dirty="0">
                <a:solidFill>
                  <a:srgbClr val="FFFF00"/>
                </a:solidFill>
                <a:latin typeface="Times New Roman" panose="02020603050405020304" pitchFamily="18" charset="0"/>
                <a:cs typeface="Times New Roman" panose="02020603050405020304" pitchFamily="18" charset="0"/>
              </a:rPr>
              <a:t>Department of English </a:t>
            </a:r>
          </a:p>
          <a:p>
            <a:pPr algn="l"/>
            <a:r>
              <a:rPr lang="en-IN" b="1" dirty="0">
                <a:solidFill>
                  <a:srgbClr val="FFFF00"/>
                </a:solidFill>
                <a:latin typeface="Times New Roman" panose="02020603050405020304" pitchFamily="18" charset="0"/>
                <a:cs typeface="Times New Roman" panose="02020603050405020304" pitchFamily="18" charset="0"/>
              </a:rPr>
              <a:t>Jamal Mohamed College </a:t>
            </a:r>
          </a:p>
          <a:p>
            <a:pPr algn="l"/>
            <a:r>
              <a:rPr lang="en-IN" b="1" dirty="0">
                <a:solidFill>
                  <a:srgbClr val="FFFF00"/>
                </a:solidFill>
                <a:latin typeface="Times New Roman" panose="02020603050405020304" pitchFamily="18" charset="0"/>
                <a:cs typeface="Times New Roman" panose="02020603050405020304" pitchFamily="18" charset="0"/>
              </a:rPr>
              <a:t>Trichy-20 </a:t>
            </a:r>
          </a:p>
          <a:p>
            <a:pPr algn="l"/>
            <a:endParaRPr lang="en-US" dirty="0">
              <a:solidFill>
                <a:srgbClr val="FFFF00"/>
              </a:solidFill>
            </a:endParaRPr>
          </a:p>
        </p:txBody>
      </p:sp>
    </p:spTree>
    <p:extLst>
      <p:ext uri="{BB962C8B-B14F-4D97-AF65-F5344CB8AC3E}">
        <p14:creationId xmlns:p14="http://schemas.microsoft.com/office/powerpoint/2010/main" val="3094955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Title 1"/>
          <p:cNvSpPr>
            <a:spLocks noGrp="1"/>
          </p:cNvSpPr>
          <p:nvPr>
            <p:ph type="title"/>
          </p:nvPr>
        </p:nvSpPr>
        <p:spPr/>
        <p:txBody>
          <a:bodyPr/>
          <a:lstStyle/>
          <a:p>
            <a:r>
              <a:rPr lang="en-IN" sz="4400" dirty="0"/>
              <a:t>INTONATION IN ENGLISH</a:t>
            </a:r>
            <a:endParaRPr lang="en-US" sz="4400" dirty="0"/>
          </a:p>
        </p:txBody>
      </p:sp>
      <p:sp>
        <p:nvSpPr>
          <p:cNvPr id="1048607" name="Content Placeholder 2"/>
          <p:cNvSpPr>
            <a:spLocks noGrp="1"/>
          </p:cNvSpPr>
          <p:nvPr>
            <p:ph idx="1"/>
          </p:nvPr>
        </p:nvSpPr>
        <p:spPr>
          <a:xfrm>
            <a:off x="1459685" y="2395681"/>
            <a:ext cx="9272629" cy="4254500"/>
          </a:xfrm>
        </p:spPr>
        <p:txBody>
          <a:bodyPr>
            <a:normAutofit fontScale="86250" lnSpcReduction="20000"/>
          </a:bodyPr>
          <a:lstStyle/>
          <a:p>
            <a:r>
              <a:rPr lang="en-IN" sz="3200"/>
              <a:t>If the speaker utters the sentance without ups and downs he can’t convey the intended meaning to the listener. </a:t>
            </a:r>
          </a:p>
          <a:p>
            <a:r>
              <a:rPr lang="en-IN" sz="3200"/>
              <a:t>We differentiate a word with ‘Primary stress’.</a:t>
            </a:r>
          </a:p>
          <a:p>
            <a:r>
              <a:rPr lang="en-IN" sz="3200"/>
              <a:t>Due to the ‘Primary stress’ there are two tones, Kinetic and Static. </a:t>
            </a:r>
          </a:p>
          <a:p>
            <a:r>
              <a:rPr lang="en-IN" sz="3200"/>
              <a:t>Intonation can tell what kind of sentance we utters. </a:t>
            </a:r>
          </a:p>
          <a:p>
            <a:r>
              <a:rPr lang="en-IN" sz="3200"/>
              <a:t>A change in intonation can bring about a change through the words remain the same. </a:t>
            </a:r>
            <a:endParaRPr lang="en-US" sz="3200"/>
          </a:p>
        </p:txBody>
      </p:sp>
    </p:spTree>
    <p:extLst>
      <p:ext uri="{BB962C8B-B14F-4D97-AF65-F5344CB8AC3E}">
        <p14:creationId xmlns:p14="http://schemas.microsoft.com/office/powerpoint/2010/main" val="1651096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8" name="Title 1"/>
          <p:cNvSpPr>
            <a:spLocks noGrp="1"/>
          </p:cNvSpPr>
          <p:nvPr>
            <p:ph type="title"/>
          </p:nvPr>
        </p:nvSpPr>
        <p:spPr/>
        <p:txBody>
          <a:bodyPr/>
          <a:lstStyle/>
          <a:p>
            <a:r>
              <a:rPr lang="en-IN" sz="4400"/>
              <a:t>Three basic principles to speak in English with correct intonation</a:t>
            </a:r>
            <a:endParaRPr lang="en-US" sz="4400"/>
          </a:p>
        </p:txBody>
      </p:sp>
      <p:sp>
        <p:nvSpPr>
          <p:cNvPr id="1048609" name="Content Placeholder 2"/>
          <p:cNvSpPr>
            <a:spLocks noGrp="1"/>
          </p:cNvSpPr>
          <p:nvPr>
            <p:ph idx="1"/>
          </p:nvPr>
        </p:nvSpPr>
        <p:spPr/>
        <p:txBody>
          <a:bodyPr>
            <a:normAutofit fontScale="96875"/>
          </a:bodyPr>
          <a:lstStyle/>
          <a:p>
            <a:r>
              <a:rPr lang="en-IN" sz="3200"/>
              <a:t>The spoken sentance fail broadly into certain group called ‘Tones groups’.</a:t>
            </a:r>
          </a:p>
          <a:p>
            <a:r>
              <a:rPr lang="en-IN" sz="3200"/>
              <a:t>The correct location of the receives the ‘Primary stress’.</a:t>
            </a:r>
          </a:p>
          <a:p>
            <a:r>
              <a:rPr lang="en-IN" sz="3200"/>
              <a:t>The choice of Tone: This choice is very important because the meaning of the sentance depends upon the tone we choose. </a:t>
            </a:r>
          </a:p>
          <a:p>
            <a:pPr marL="0" indent="0">
              <a:buNone/>
            </a:pPr>
            <a:endParaRPr lang="en-US" sz="3200"/>
          </a:p>
        </p:txBody>
      </p:sp>
    </p:spTree>
    <p:extLst>
      <p:ext uri="{BB962C8B-B14F-4D97-AF65-F5344CB8AC3E}">
        <p14:creationId xmlns:p14="http://schemas.microsoft.com/office/powerpoint/2010/main" val="2575579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Title 1"/>
          <p:cNvSpPr>
            <a:spLocks noGrp="1"/>
          </p:cNvSpPr>
          <p:nvPr>
            <p:ph type="title"/>
          </p:nvPr>
        </p:nvSpPr>
        <p:spPr/>
        <p:txBody>
          <a:bodyPr/>
          <a:lstStyle/>
          <a:p>
            <a:r>
              <a:rPr lang="en-IN" sz="5400"/>
              <a:t>TONE GROUPS</a:t>
            </a:r>
            <a:endParaRPr lang="en-US" sz="5400"/>
          </a:p>
        </p:txBody>
      </p:sp>
      <p:sp>
        <p:nvSpPr>
          <p:cNvPr id="1048611" name="Content Placeholder 2"/>
          <p:cNvSpPr>
            <a:spLocks noGrp="1"/>
          </p:cNvSpPr>
          <p:nvPr>
            <p:ph idx="1"/>
          </p:nvPr>
        </p:nvSpPr>
        <p:spPr/>
        <p:txBody>
          <a:bodyPr>
            <a:normAutofit fontScale="95000"/>
          </a:bodyPr>
          <a:lstStyle/>
          <a:p>
            <a:r>
              <a:rPr lang="en-IN" sz="3200"/>
              <a:t>When we speak we make pauses. These pauses in the course of the sentance, give rise to ‘Tone group’.</a:t>
            </a:r>
          </a:p>
          <a:p>
            <a:r>
              <a:rPr lang="en-IN" sz="3200"/>
              <a:t>Do the work  - single Tone group. </a:t>
            </a:r>
          </a:p>
          <a:p>
            <a:r>
              <a:rPr lang="en-IN" sz="3200"/>
              <a:t>When I do the work, I understand it’s difficulties – two tone group. </a:t>
            </a:r>
          </a:p>
          <a:p>
            <a:r>
              <a:rPr lang="en-IN" sz="3200"/>
              <a:t>A full stop usually indicates the end of a tone group and sometimes a comma too.  </a:t>
            </a:r>
          </a:p>
          <a:p>
            <a:endParaRPr lang="en-US" sz="3200"/>
          </a:p>
        </p:txBody>
      </p:sp>
    </p:spTree>
    <p:extLst>
      <p:ext uri="{BB962C8B-B14F-4D97-AF65-F5344CB8AC3E}">
        <p14:creationId xmlns:p14="http://schemas.microsoft.com/office/powerpoint/2010/main" val="3194351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BE966-D6F5-194B-B979-D6E973897FD3}"/>
              </a:ext>
            </a:extLst>
          </p:cNvPr>
          <p:cNvSpPr>
            <a:spLocks noGrp="1"/>
          </p:cNvSpPr>
          <p:nvPr>
            <p:ph type="title"/>
          </p:nvPr>
        </p:nvSpPr>
        <p:spPr/>
        <p:txBody>
          <a:bodyPr/>
          <a:lstStyle/>
          <a:p>
            <a:r>
              <a:rPr lang="en-US"/>
              <a:t>LOCATING THE SYLLABLE THAT RECEIVES “PRIMARY STRESS"</a:t>
            </a:r>
          </a:p>
        </p:txBody>
      </p:sp>
      <p:sp>
        <p:nvSpPr>
          <p:cNvPr id="3" name="Content Placeholder 2">
            <a:extLst>
              <a:ext uri="{FF2B5EF4-FFF2-40B4-BE49-F238E27FC236}">
                <a16:creationId xmlns:a16="http://schemas.microsoft.com/office/drawing/2014/main" id="{7081DC1F-E295-CB45-9979-BD3D1063BBE8}"/>
              </a:ext>
            </a:extLst>
          </p:cNvPr>
          <p:cNvSpPr>
            <a:spLocks noGrp="1"/>
          </p:cNvSpPr>
          <p:nvPr>
            <p:ph idx="1"/>
          </p:nvPr>
        </p:nvSpPr>
        <p:spPr/>
        <p:txBody>
          <a:bodyPr>
            <a:normAutofit fontScale="92500" lnSpcReduction="20000"/>
          </a:bodyPr>
          <a:lstStyle/>
          <a:p>
            <a:r>
              <a:rPr lang="en-US"/>
              <a:t>Here below the sentence is same .But on different occassions different words receive the primary stress and choice of the word for “primary stress“ depends  upon the meaning the speaker wants to convey. Here the meaning of one sentence is entirely different from that of the other and the sentences show that the pitch movement begins on that word which the speaker wants to make the most prominent. </a:t>
            </a:r>
          </a:p>
          <a:p>
            <a:r>
              <a:rPr lang="en-US"/>
              <a:t>That why it is said that “intonation “ ,can change the meaning through the word remain the same. </a:t>
            </a:r>
          </a:p>
          <a:p>
            <a:r>
              <a:rPr lang="en-US"/>
              <a:t>Eg:I love reading </a:t>
            </a:r>
            <a:r>
              <a:rPr lang="en-US" b="1"/>
              <a:t>FICTION(</a:t>
            </a:r>
            <a:r>
              <a:rPr lang="en-US" i="1"/>
              <a:t>I don’t love reading prose or poetry)</a:t>
            </a:r>
          </a:p>
          <a:p>
            <a:r>
              <a:rPr lang="en-US" i="1"/>
              <a:t>     I love </a:t>
            </a:r>
            <a:r>
              <a:rPr lang="en-US" b="1"/>
              <a:t>READING </a:t>
            </a:r>
            <a:r>
              <a:rPr lang="en-US" i="1"/>
              <a:t>fiction (I want to just read it only,not to study it deeply as I do my text)</a:t>
            </a:r>
          </a:p>
          <a:p>
            <a:r>
              <a:rPr lang="en-US" i="1"/>
              <a:t>      I </a:t>
            </a:r>
            <a:r>
              <a:rPr lang="en-US" b="1"/>
              <a:t>LOVE </a:t>
            </a:r>
            <a:r>
              <a:rPr lang="en-US" i="1"/>
              <a:t>reading fiction(My love for reading is quiet certain.There is no second thought about that)</a:t>
            </a:r>
          </a:p>
          <a:p>
            <a:r>
              <a:rPr lang="en-US" b="1"/>
              <a:t>I </a:t>
            </a:r>
            <a:r>
              <a:rPr lang="en-US" i="1"/>
              <a:t>love reading fiction (I love it.Don’t ask about others)</a:t>
            </a:r>
            <a:endParaRPr lang="en-US" b="1"/>
          </a:p>
        </p:txBody>
      </p:sp>
    </p:spTree>
    <p:extLst>
      <p:ext uri="{BB962C8B-B14F-4D97-AF65-F5344CB8AC3E}">
        <p14:creationId xmlns:p14="http://schemas.microsoft.com/office/powerpoint/2010/main" val="3224637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220F0-19E6-844B-B6E7-8CF65AB6976D}"/>
              </a:ext>
            </a:extLst>
          </p:cNvPr>
          <p:cNvSpPr>
            <a:spLocks noGrp="1"/>
          </p:cNvSpPr>
          <p:nvPr>
            <p:ph type="title"/>
          </p:nvPr>
        </p:nvSpPr>
        <p:spPr/>
        <p:txBody>
          <a:bodyPr/>
          <a:lstStyle/>
          <a:p>
            <a:r>
              <a:rPr lang="en-US"/>
              <a:t>CHOOSING THE TONE</a:t>
            </a:r>
          </a:p>
        </p:txBody>
      </p:sp>
      <p:sp>
        <p:nvSpPr>
          <p:cNvPr id="3" name="Content Placeholder 2">
            <a:extLst>
              <a:ext uri="{FF2B5EF4-FFF2-40B4-BE49-F238E27FC236}">
                <a16:creationId xmlns:a16="http://schemas.microsoft.com/office/drawing/2014/main" id="{B663E8FF-0C58-6F43-A55D-7E53F5CFA09E}"/>
              </a:ext>
            </a:extLst>
          </p:cNvPr>
          <p:cNvSpPr>
            <a:spLocks noGrp="1"/>
          </p:cNvSpPr>
          <p:nvPr>
            <p:ph idx="1"/>
          </p:nvPr>
        </p:nvSpPr>
        <p:spPr/>
        <p:txBody>
          <a:bodyPr/>
          <a:lstStyle/>
          <a:p>
            <a:r>
              <a:rPr lang="en-US" b="1"/>
              <a:t>FALLING TONE</a:t>
            </a:r>
          </a:p>
          <a:p>
            <a:r>
              <a:rPr lang="en-US" b="1"/>
              <a:t>    </a:t>
            </a:r>
            <a:r>
              <a:rPr lang="en-US" i="1"/>
              <a:t>It is the innocent gentleman’s tone.It is meant for statements without any indirect or implications. All the statements which are quite straight forwarding meaning have the falling tone</a:t>
            </a:r>
          </a:p>
          <a:p>
            <a:r>
              <a:rPr lang="en-US" b="1" i="1"/>
              <a:t>   It is used in questions like when,where,why,what,whom,how..etc </a:t>
            </a:r>
          </a:p>
          <a:p>
            <a:r>
              <a:rPr lang="en-US" i="1"/>
              <a:t>Eg:</a:t>
            </a:r>
            <a:r>
              <a:rPr lang="en-US" b="1"/>
              <a:t>HOW </a:t>
            </a:r>
            <a:r>
              <a:rPr lang="en-US" i="1"/>
              <a:t>is your father?</a:t>
            </a:r>
            <a:r>
              <a:rPr lang="en-IN" i="1"/>
              <a:t>↓</a:t>
            </a:r>
            <a:endParaRPr lang="en-US" i="1"/>
          </a:p>
          <a:p>
            <a:r>
              <a:rPr lang="en-US" i="1"/>
              <a:t>       What are you </a:t>
            </a:r>
            <a:r>
              <a:rPr lang="en-US" b="1"/>
              <a:t>DOing </a:t>
            </a:r>
            <a:r>
              <a:rPr lang="en-US" i="1"/>
              <a:t>there?</a:t>
            </a:r>
          </a:p>
          <a:p>
            <a:r>
              <a:rPr lang="en-US" i="1"/>
              <a:t>It is also used in commands and instructions.  Eg:</a:t>
            </a:r>
            <a:r>
              <a:rPr lang="en-US" b="1"/>
              <a:t>GO </a:t>
            </a:r>
            <a:r>
              <a:rPr lang="en-US" i="1"/>
              <a:t>and </a:t>
            </a:r>
            <a:r>
              <a:rPr lang="en-US" b="1"/>
              <a:t>DO</a:t>
            </a:r>
            <a:r>
              <a:rPr lang="en-US" i="1"/>
              <a:t> the </a:t>
            </a:r>
            <a:r>
              <a:rPr lang="en-IN" i="1"/>
              <a:t>work↓</a:t>
            </a:r>
            <a:endParaRPr lang="en-US" i="1"/>
          </a:p>
          <a:p>
            <a:r>
              <a:rPr lang="en-US" i="1"/>
              <a:t>                                                                                    Don’t </a:t>
            </a:r>
            <a:r>
              <a:rPr lang="en-US" b="1"/>
              <a:t>GO </a:t>
            </a:r>
            <a:r>
              <a:rPr lang="en-US" i="1"/>
              <a:t> ,I say.</a:t>
            </a:r>
          </a:p>
          <a:p>
            <a:endParaRPr lang="en-US" b="1" i="1"/>
          </a:p>
          <a:p>
            <a:endParaRPr lang="en-US" i="1"/>
          </a:p>
        </p:txBody>
      </p:sp>
    </p:spTree>
    <p:extLst>
      <p:ext uri="{BB962C8B-B14F-4D97-AF65-F5344CB8AC3E}">
        <p14:creationId xmlns:p14="http://schemas.microsoft.com/office/powerpoint/2010/main" val="1996076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BE9F81-542B-2D47-996F-C1C6B6BA48B9}"/>
              </a:ext>
            </a:extLst>
          </p:cNvPr>
          <p:cNvSpPr>
            <a:spLocks noGrp="1"/>
          </p:cNvSpPr>
          <p:nvPr>
            <p:ph idx="1"/>
          </p:nvPr>
        </p:nvSpPr>
        <p:spPr/>
        <p:txBody>
          <a:bodyPr/>
          <a:lstStyle/>
          <a:p>
            <a:r>
              <a:rPr lang="en-US"/>
              <a:t>It is used in exclamations and sure replies. Eg: What a </a:t>
            </a:r>
            <a:r>
              <a:rPr lang="en-US" b="1"/>
              <a:t>BEAUTIFUL PICture!</a:t>
            </a:r>
            <a:r>
              <a:rPr lang="en-IN" b="1"/>
              <a:t>↓</a:t>
            </a:r>
            <a:endParaRPr lang="en-US" b="1"/>
          </a:p>
          <a:p>
            <a:r>
              <a:rPr lang="en-US" b="1"/>
              <a:t>                                                                                </a:t>
            </a:r>
            <a:r>
              <a:rPr lang="en-US" i="1"/>
              <a:t>I ‘ll be surely </a:t>
            </a:r>
            <a:r>
              <a:rPr lang="en-IN" i="1"/>
              <a:t>there! </a:t>
            </a:r>
            <a:endParaRPr lang="en-US" i="1"/>
          </a:p>
          <a:p>
            <a:r>
              <a:rPr lang="en-US" b="1"/>
              <a:t>RISING TONE</a:t>
            </a:r>
          </a:p>
          <a:p>
            <a:r>
              <a:rPr lang="en-US" i="1"/>
              <a:t>This tone is usually used in the clauses that make the first part of the sentence and it is marked by (/) Eg:If I go to school I will meet the Headmaster </a:t>
            </a:r>
          </a:p>
          <a:p>
            <a:r>
              <a:rPr lang="en-US" i="1"/>
              <a:t> If I </a:t>
            </a:r>
            <a:r>
              <a:rPr lang="en-US" b="1"/>
              <a:t>GO </a:t>
            </a:r>
            <a:r>
              <a:rPr lang="en-US" i="1"/>
              <a:t>to school I will meet the Headmaster </a:t>
            </a:r>
          </a:p>
          <a:p>
            <a:r>
              <a:rPr lang="en-US" i="1"/>
              <a:t>It is used in  yes or no  questions. Eg:Did you </a:t>
            </a:r>
            <a:r>
              <a:rPr lang="en-IN" b="1"/>
              <a:t>ENJOY↑</a:t>
            </a:r>
            <a:r>
              <a:rPr lang="en-US" b="1"/>
              <a:t> </a:t>
            </a:r>
            <a:r>
              <a:rPr lang="en-US" i="1"/>
              <a:t>it?</a:t>
            </a:r>
          </a:p>
        </p:txBody>
      </p:sp>
    </p:spTree>
    <p:extLst>
      <p:ext uri="{BB962C8B-B14F-4D97-AF65-F5344CB8AC3E}">
        <p14:creationId xmlns:p14="http://schemas.microsoft.com/office/powerpoint/2010/main" val="1187004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49485" y="2481943"/>
            <a:ext cx="6204857" cy="830997"/>
          </a:xfrm>
          <a:prstGeom prst="rect">
            <a:avLst/>
          </a:prstGeom>
          <a:noFill/>
        </p:spPr>
        <p:txBody>
          <a:bodyPr wrap="square" rtlCol="0">
            <a:spAutoFit/>
          </a:bodyPr>
          <a:lstStyle/>
          <a:p>
            <a:r>
              <a:rPr lang="en-US" sz="4800" dirty="0" smtClean="0">
                <a:latin typeface="Algerian" panose="04020705040A02060702" pitchFamily="82" charset="0"/>
              </a:rPr>
              <a:t>Thank You</a:t>
            </a:r>
            <a:endParaRPr lang="en-IN" sz="4800" dirty="0">
              <a:latin typeface="Algerian" panose="04020705040A02060702" pitchFamily="82" charset="0"/>
            </a:endParaRPr>
          </a:p>
        </p:txBody>
      </p:sp>
    </p:spTree>
    <p:extLst>
      <p:ext uri="{BB962C8B-B14F-4D97-AF65-F5344CB8AC3E}">
        <p14:creationId xmlns:p14="http://schemas.microsoft.com/office/powerpoint/2010/main" val="32353058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TotalTime>
  <Words>542</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Algerian</vt:lpstr>
      <vt:lpstr>Arial</vt:lpstr>
      <vt:lpstr>Century Gothic</vt:lpstr>
      <vt:lpstr>Times New Roman</vt:lpstr>
      <vt:lpstr>Wingdings 3</vt:lpstr>
      <vt:lpstr>Ion</vt:lpstr>
      <vt:lpstr>PowerPoint Presentation</vt:lpstr>
      <vt:lpstr>INTONATION IN ENGLISH</vt:lpstr>
      <vt:lpstr>Three basic principles to speak in English with correct intonation</vt:lpstr>
      <vt:lpstr>TONE GROUPS</vt:lpstr>
      <vt:lpstr>LOCATING THE SYLLABLE THAT RECEIVES “PRIMARY STRESS"</vt:lpstr>
      <vt:lpstr>CHOOSING THE TONE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staff</dc:creator>
  <cp:lastModifiedBy>staff</cp:lastModifiedBy>
  <cp:revision>1</cp:revision>
  <dcterms:created xsi:type="dcterms:W3CDTF">2023-04-08T14:00:36Z</dcterms:created>
  <dcterms:modified xsi:type="dcterms:W3CDTF">2023-04-08T14:03:33Z</dcterms:modified>
</cp:coreProperties>
</file>